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4"/>
  </p:notesMasterIdLst>
  <p:sldIdLst>
    <p:sldId id="256" r:id="rId2"/>
    <p:sldId id="257" r:id="rId3"/>
    <p:sldId id="258" r:id="rId4"/>
    <p:sldId id="261" r:id="rId5"/>
    <p:sldId id="259" r:id="rId6"/>
    <p:sldId id="280" r:id="rId7"/>
    <p:sldId id="263" r:id="rId8"/>
    <p:sldId id="281" r:id="rId9"/>
    <p:sldId id="394" r:id="rId10"/>
    <p:sldId id="283" r:id="rId11"/>
    <p:sldId id="373" r:id="rId12"/>
    <p:sldId id="372" r:id="rId13"/>
    <p:sldId id="302" r:id="rId14"/>
    <p:sldId id="301" r:id="rId15"/>
    <p:sldId id="284" r:id="rId16"/>
    <p:sldId id="375" r:id="rId17"/>
    <p:sldId id="374" r:id="rId18"/>
    <p:sldId id="376" r:id="rId19"/>
    <p:sldId id="378" r:id="rId20"/>
    <p:sldId id="377" r:id="rId21"/>
    <p:sldId id="348" r:id="rId22"/>
    <p:sldId id="379" r:id="rId23"/>
    <p:sldId id="264" r:id="rId24"/>
    <p:sldId id="324" r:id="rId25"/>
    <p:sldId id="347" r:id="rId26"/>
    <p:sldId id="353" r:id="rId27"/>
    <p:sldId id="354" r:id="rId28"/>
    <p:sldId id="356" r:id="rId29"/>
    <p:sldId id="358" r:id="rId30"/>
    <p:sldId id="357" r:id="rId31"/>
    <p:sldId id="325" r:id="rId32"/>
    <p:sldId id="361" r:id="rId33"/>
    <p:sldId id="266" r:id="rId34"/>
    <p:sldId id="360" r:id="rId35"/>
    <p:sldId id="362" r:id="rId36"/>
    <p:sldId id="363" r:id="rId37"/>
    <p:sldId id="364" r:id="rId38"/>
    <p:sldId id="365" r:id="rId39"/>
    <p:sldId id="366" r:id="rId40"/>
    <p:sldId id="367" r:id="rId41"/>
    <p:sldId id="368" r:id="rId42"/>
    <p:sldId id="359" r:id="rId43"/>
    <p:sldId id="267" r:id="rId44"/>
    <p:sldId id="369" r:id="rId45"/>
    <p:sldId id="386" r:id="rId46"/>
    <p:sldId id="282" r:id="rId47"/>
    <p:sldId id="380" r:id="rId48"/>
    <p:sldId id="387" r:id="rId49"/>
    <p:sldId id="299" r:id="rId50"/>
    <p:sldId id="388" r:id="rId51"/>
    <p:sldId id="389" r:id="rId52"/>
    <p:sldId id="391" r:id="rId53"/>
    <p:sldId id="392" r:id="rId54"/>
    <p:sldId id="381" r:id="rId55"/>
    <p:sldId id="382" r:id="rId56"/>
    <p:sldId id="384" r:id="rId57"/>
    <p:sldId id="393" r:id="rId58"/>
    <p:sldId id="275" r:id="rId59"/>
    <p:sldId id="260" r:id="rId60"/>
    <p:sldId id="352" r:id="rId61"/>
    <p:sldId id="385" r:id="rId62"/>
    <p:sldId id="390" r:id="rId63"/>
  </p:sldIdLst>
  <p:sldSz cx="12192000" cy="6858000"/>
  <p:notesSz cx="6858000" cy="9144000"/>
  <p:embeddedFontLst>
    <p:embeddedFont>
      <p:font typeface="Calibri" panose="020F0502020204030204" pitchFamily="34" charset="0"/>
      <p:regular r:id="rId65"/>
      <p:bold r:id="rId66"/>
      <p:italic r:id="rId67"/>
      <p:boldItalic r:id="rId68"/>
    </p:embeddedFont>
    <p:embeddedFont>
      <p:font typeface="Calibri Light" panose="020F0302020204030204" pitchFamily="34" charset="0"/>
      <p:regular r:id="rId69"/>
      <p: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 id="258"/>
          </p14:sldIdLst>
        </p14:section>
        <p14:section name="Automating Verification: Why?" id="{0BC79F9D-E67B-4E5E-89CE-69489642B918}">
          <p14:sldIdLst>
            <p14:sldId id="261"/>
            <p14:sldId id="259"/>
            <p14:sldId id="280"/>
            <p14:sldId id="263"/>
          </p14:sldIdLst>
        </p14:section>
        <p14:section name="Automating Verification: What?" id="{F48DA85C-88B3-43FE-AC54-EC3BEC4F9E9F}">
          <p14:sldIdLst>
            <p14:sldId id="281"/>
            <p14:sldId id="394"/>
            <p14:sldId id="283"/>
          </p14:sldIdLst>
        </p14:section>
        <p14:section name="Automating Verification: How?" id="{5B79D72B-24C7-4FFC-9AF9-B9F4E862F84B}">
          <p14:sldIdLst>
            <p14:sldId id="373"/>
            <p14:sldId id="372"/>
            <p14:sldId id="302"/>
            <p14:sldId id="301"/>
            <p14:sldId id="284"/>
            <p14:sldId id="375"/>
            <p14:sldId id="374"/>
            <p14:sldId id="376"/>
            <p14:sldId id="378"/>
            <p14:sldId id="377"/>
            <p14:sldId id="348"/>
            <p14:sldId id="379"/>
            <p14:sldId id="264"/>
            <p14:sldId id="324"/>
            <p14:sldId id="347"/>
            <p14:sldId id="353"/>
            <p14:sldId id="354"/>
            <p14:sldId id="356"/>
            <p14:sldId id="358"/>
            <p14:sldId id="357"/>
            <p14:sldId id="325"/>
            <p14:sldId id="361"/>
            <p14:sldId id="266"/>
            <p14:sldId id="360"/>
            <p14:sldId id="362"/>
            <p14:sldId id="363"/>
            <p14:sldId id="364"/>
            <p14:sldId id="365"/>
            <p14:sldId id="366"/>
            <p14:sldId id="367"/>
            <p14:sldId id="368"/>
            <p14:sldId id="359"/>
            <p14:sldId id="267"/>
            <p14:sldId id="369"/>
            <p14:sldId id="386"/>
            <p14:sldId id="282"/>
          </p14:sldIdLst>
        </p14:section>
        <p14:section name="Automating Verification: What next?" id="{63796275-F092-4043-B15F-F499E7B60E13}">
          <p14:sldIdLst>
            <p14:sldId id="380"/>
            <p14:sldId id="387"/>
            <p14:sldId id="299"/>
            <p14:sldId id="388"/>
            <p14:sldId id="389"/>
            <p14:sldId id="391"/>
            <p14:sldId id="392"/>
            <p14:sldId id="381"/>
            <p14:sldId id="382"/>
            <p14:sldId id="384"/>
            <p14:sldId id="393"/>
            <p14:sldId id="275"/>
          </p14:sldIdLst>
        </p14:section>
        <p14:section name="Rejects" id="{92108CC4-C9AB-4C4C-8B2A-DA70A1CB24D5}">
          <p14:sldIdLst>
            <p14:sldId id="260"/>
            <p14:sldId id="352"/>
            <p14:sldId id="385"/>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85083" autoAdjust="0"/>
  </p:normalViewPr>
  <p:slideViewPr>
    <p:cSldViewPr snapToGrid="0">
      <p:cViewPr varScale="1">
        <p:scale>
          <a:sx n="62" d="100"/>
          <a:sy n="62" d="100"/>
        </p:scale>
        <p:origin x="4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ask Adam if “pieces” is fine</a:t>
            </a:r>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19932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scale by time taken, include estimates for rewriting-based</a:t>
            </a:r>
          </a:p>
          <a:p>
            <a:r>
              <a:rPr lang="en-US" dirty="0"/>
              <a:t>TODO: how to time-estimate bounds analysis?</a:t>
            </a:r>
          </a:p>
        </p:txBody>
      </p:sp>
      <p:sp>
        <p:nvSpPr>
          <p:cNvPr id="4" name="Slide Number Placeholder 3"/>
          <p:cNvSpPr>
            <a:spLocks noGrp="1"/>
          </p:cNvSpPr>
          <p:nvPr>
            <p:ph type="sldNum" sz="quarter" idx="5"/>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089535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2263030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talk about and represent case analysis + recursion + function body </a:t>
            </a:r>
            <a:r>
              <a:rPr lang="en-US" dirty="0" err="1"/>
              <a:t>inlining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21076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4184994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3516403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3414695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FIX SPEAKER NOTES</a:t>
            </a:r>
          </a:p>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49</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55</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3495903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57</a:t>
            </a:fld>
            <a:endParaRPr lang="en-US"/>
          </a:p>
        </p:txBody>
      </p:sp>
    </p:spTree>
    <p:extLst>
      <p:ext uri="{BB962C8B-B14F-4D97-AF65-F5344CB8AC3E}">
        <p14:creationId xmlns:p14="http://schemas.microsoft.com/office/powerpoint/2010/main" val="2246260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62</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1221584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1600389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3141737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r>
              <a:rPr lang="en-US" dirty="0" err="1"/>
              <a:t>wor</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3677476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558206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commons.wikimedia.org/wiki/File:HTTPS_icon.pn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 is proof script?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introduce proof engine here</a:t>
            </a:r>
          </a:p>
          <a:p>
            <a:r>
              <a:rPr lang="en-US" dirty="0"/>
              <a:t>A proof engine lets you declare a goal to prove; issue instructions to make partial progress on proving (interactive; lets you insert ingenuity); tracks the progress made and where you are; can issue a trail to be checked by a </a:t>
            </a:r>
            <a:r>
              <a:rPr lang="en-US"/>
              <a:t>small kernel / TCB</a:t>
            </a:r>
            <a:endParaRPr lang="en-US" dirty="0"/>
          </a:p>
          <a:p>
            <a:r>
              <a:rPr lang="en-US" dirty="0"/>
              <a:t>TODO: remind people of properties that differentiate interactive proof assistants, justify why these over e.g. SMT</a:t>
            </a:r>
          </a:p>
          <a:p>
            <a:r>
              <a:rPr lang="en-US" dirty="0"/>
              <a:t>TODO: tactic-driven for automation, scaling, innovation (people don’t necessarily have patience to write/read/maintain manual proof scripts)</a:t>
            </a:r>
          </a:p>
          <a:p>
            <a:r>
              <a:rPr lang="en-US" dirty="0"/>
              <a:t>TODO: dependently typed for expressivity and power (can indicate skepticism about dependent types)</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10</a:t>
            </a:fld>
            <a:endParaRPr lang="en-US"/>
          </a:p>
        </p:txBody>
      </p:sp>
    </p:spTree>
    <p:extLst>
      <p:ext uri="{BB962C8B-B14F-4D97-AF65-F5344CB8AC3E}">
        <p14:creationId xmlns:p14="http://schemas.microsoft.com/office/powerpoint/2010/main" val="580163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How?</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11</a:t>
            </a:fld>
            <a:endParaRPr lang="en-US"/>
          </a:p>
        </p:txBody>
      </p:sp>
    </p:spTree>
    <p:extLst>
      <p:ext uri="{BB962C8B-B14F-4D97-AF65-F5344CB8AC3E}">
        <p14:creationId xmlns:p14="http://schemas.microsoft.com/office/powerpoint/2010/main" val="1108950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12</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5654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527240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15</a:t>
            </a:fld>
            <a:endParaRPr lang="en-US"/>
          </a:p>
        </p:txBody>
      </p:sp>
      <p:sp>
        <p:nvSpPr>
          <p:cNvPr id="6" name="Ribbon: Curved and Tilted Up 5">
            <a:extLst>
              <a:ext uri="{FF2B5EF4-FFF2-40B4-BE49-F238E27FC236}">
                <a16:creationId xmlns:a16="http://schemas.microsoft.com/office/drawing/2014/main" id="{4A3C847F-BE9D-423F-9435-695A6786229B}"/>
              </a:ext>
            </a:extLst>
          </p:cNvPr>
          <p:cNvSpPr/>
          <p:nvPr/>
        </p:nvSpPr>
        <p:spPr>
          <a:xfrm>
            <a:off x="3221064" y="3429000"/>
            <a:ext cx="5749871" cy="2503865"/>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259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16</a:t>
            </a:fld>
            <a:endParaRPr lang="en-US"/>
          </a:p>
        </p:txBody>
      </p:sp>
    </p:spTree>
    <p:extLst>
      <p:ext uri="{BB962C8B-B14F-4D97-AF65-F5344CB8AC3E}">
        <p14:creationId xmlns:p14="http://schemas.microsoft.com/office/powerpoint/2010/main" val="2070996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17</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18</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955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19</a:t>
            </a:fld>
            <a:endParaRPr lang="en-US"/>
          </a:p>
        </p:txBody>
      </p:sp>
    </p:spTree>
    <p:extLst>
      <p:ext uri="{BB962C8B-B14F-4D97-AF65-F5344CB8AC3E}">
        <p14:creationId xmlns:p14="http://schemas.microsoft.com/office/powerpoint/2010/main" val="2475636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20</a:t>
            </a:fld>
            <a:endParaRPr lang="en-US"/>
          </a:p>
        </p:txBody>
      </p:sp>
    </p:spTree>
    <p:extLst>
      <p:ext uri="{BB962C8B-B14F-4D97-AF65-F5344CB8AC3E}">
        <p14:creationId xmlns:p14="http://schemas.microsoft.com/office/powerpoint/2010/main" val="2354117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21</a:t>
            </a:fld>
            <a:endParaRPr lang="en-US"/>
          </a:p>
        </p:txBody>
      </p:sp>
    </p:spTree>
    <p:extLst>
      <p:ext uri="{BB962C8B-B14F-4D97-AF65-F5344CB8AC3E}">
        <p14:creationId xmlns:p14="http://schemas.microsoft.com/office/powerpoint/2010/main" val="1371416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22</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1174399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64449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2128258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25</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412794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490475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3512672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97388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3</a:t>
            </a:fld>
            <a:endParaRPr lang="en-US"/>
          </a:p>
        </p:txBody>
      </p:sp>
    </p:spTree>
    <p:extLst>
      <p:ext uri="{BB962C8B-B14F-4D97-AF65-F5344CB8AC3E}">
        <p14:creationId xmlns:p14="http://schemas.microsoft.com/office/powerpoint/2010/main" val="993126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3222966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1187081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3761414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2689701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a:p>
            <a:r>
              <a:rPr lang="en-US" dirty="0"/>
              <a:t>Pull slides from RQE???</a:t>
            </a:r>
          </a:p>
          <a:p>
            <a:r>
              <a:rPr lang="en-US" dirty="0"/>
              <a:t>Expression application ⇝ </a:t>
            </a:r>
            <a:r>
              <a:rPr lang="en-US" dirty="0" err="1"/>
              <a:t>Gallina</a:t>
            </a:r>
            <a:r>
              <a:rPr lang="en-US" dirty="0"/>
              <a:t> application</a:t>
            </a:r>
          </a:p>
          <a:p>
            <a:r>
              <a:rPr lang="en-US" dirty="0"/>
              <a:t>Expression abstraction ⇝ </a:t>
            </a:r>
            <a:r>
              <a:rPr lang="en-US" dirty="0" err="1"/>
              <a:t>Gallina</a:t>
            </a:r>
            <a:r>
              <a:rPr lang="en-US" dirty="0"/>
              <a:t> abstraction</a:t>
            </a:r>
          </a:p>
          <a:p>
            <a:r>
              <a:rPr lang="en-US" dirty="0"/>
              <a:t>Expression constants ⇝ rewriter invocations on </a:t>
            </a:r>
            <a:r>
              <a:rPr lang="el-GR" dirty="0"/>
              <a:t>η-</a:t>
            </a:r>
            <a:r>
              <a:rPr lang="en-US" dirty="0"/>
              <a:t>expanded forms</a:t>
            </a:r>
          </a:p>
          <a:p>
            <a:br>
              <a:rPr lang="en-US" dirty="0"/>
            </a:b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2250372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3952496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2324930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4095879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862656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code-sharing-preservation</a:t>
            </a:r>
          </a:p>
          <a:p>
            <a:pPr>
              <a:lnSpc>
                <a:spcPct val="100000"/>
              </a:lnSpc>
              <a:spcBef>
                <a:spcPts val="0"/>
              </a:spcBef>
            </a:pPr>
            <a:r>
              <a:rPr lang="en-US" dirty="0"/>
              <a:t>Some words about </a:t>
            </a:r>
            <a:r>
              <a:rPr lang="en-US" dirty="0" err="1"/>
              <a:t>LetIn</a:t>
            </a:r>
            <a:r>
              <a:rPr lang="en-US" dirty="0"/>
              <a:t> monad</a:t>
            </a:r>
          </a:p>
          <a:p>
            <a:pPr>
              <a:lnSpc>
                <a:spcPct val="100000"/>
              </a:lnSpc>
              <a:spcBef>
                <a:spcPts val="0"/>
              </a:spcBef>
            </a:pPr>
            <a:r>
              <a:rPr lang="en-US" dirty="0"/>
              <a:t>Some words about re-doing </a:t>
            </a:r>
            <a:r>
              <a:rPr lang="en-US" dirty="0" err="1"/>
              <a:t>NbE</a:t>
            </a:r>
            <a:r>
              <a:rPr lang="en-US" dirty="0"/>
              <a:t> in the </a:t>
            </a:r>
            <a:r>
              <a:rPr lang="en-US" dirty="0" err="1"/>
              <a:t>LetIn</a:t>
            </a:r>
            <a:r>
              <a:rPr lang="en-US" dirty="0"/>
              <a:t> monad, which is like the CPS monad</a:t>
            </a:r>
          </a:p>
          <a:p>
            <a:pPr>
              <a:lnSpc>
                <a:spcPct val="100000"/>
              </a:lnSpc>
              <a:spcBef>
                <a:spcPts val="0"/>
              </a:spcBef>
            </a:pPr>
            <a:r>
              <a:rPr lang="en-US" dirty="0"/>
              <a:t>Haven’t seen it in the literature, but it’s not too tricky</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3134378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871302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Perhaps the most interesting component is that fusing rewriting with </a:t>
            </a:r>
            <a:r>
              <a:rPr lang="en-US" dirty="0" err="1"/>
              <a:t>NbE</a:t>
            </a:r>
            <a:r>
              <a:rPr lang="en-US" dirty="0"/>
              <a:t> in PHOAS allows us to delay rewriting and achieve complete rewriting in a single pass when the rewrite rules form a DAG</a:t>
            </a:r>
          </a:p>
          <a:p>
            <a:pPr>
              <a:lnSpc>
                <a:spcPct val="100000"/>
              </a:lnSpc>
              <a:spcBef>
                <a:spcPts val="0"/>
              </a:spcBef>
            </a:pPr>
            <a:r>
              <a:rPr lang="en-US" dirty="0"/>
              <a:t>(We have extra magic for when they don’t.  The magic is called “fuel” and “try again”.)</a:t>
            </a:r>
          </a:p>
          <a:p>
            <a:pPr>
              <a:lnSpc>
                <a:spcPct val="100000"/>
              </a:lnSpc>
              <a:spcBef>
                <a:spcPts val="0"/>
              </a:spcBef>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782706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1418593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2902995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2824855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44</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4291447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46</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2818958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670498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Stats about weeks of work and lines of code changed in rewriter</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2621786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49</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Why?</a:t>
            </a:r>
            <a:br>
              <a:rPr lang="en-US" dirty="0"/>
            </a:br>
            <a:r>
              <a:rPr lang="en-US" dirty="0"/>
              <a:t>Innovation in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Arms race where we need to be 100% correct</a:t>
            </a:r>
          </a:p>
          <a:p>
            <a:r>
              <a:rPr lang="en-US" dirty="0"/>
              <a:t>=&gt; need to keep making new and better crypto as computers get more powerful</a:t>
            </a:r>
          </a:p>
          <a:p>
            <a:r>
              <a:rPr lang="en-US" dirty="0"/>
              <a:t>Verification will let us deploy new crypto with confidence (c.f. 100% correct)</a:t>
            </a:r>
          </a:p>
          <a:p>
            <a:r>
              <a:rPr lang="en-US" dirty="0"/>
              <a:t>10x—100x overhead </a:t>
            </a:r>
            <a:r>
              <a:rPr lang="en-US" dirty="0">
                <a:sym typeface="Wingdings" panose="05000000000000000000" pitchFamily="2" charset="2"/>
              </a:rPr>
              <a:t> </a:t>
            </a:r>
            <a:r>
              <a:rPr lang="en-US" dirty="0"/>
              <a:t>automated verification needed for responsiveness/ease/quickness</a:t>
            </a:r>
          </a:p>
          <a:p>
            <a:pPr lvl="1"/>
            <a:r>
              <a:rPr lang="en-US" dirty="0"/>
              <a:t>Plots of overhead here</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p:spTree>
    <p:extLst>
      <p:ext uri="{BB962C8B-B14F-4D97-AF65-F5344CB8AC3E}">
        <p14:creationId xmlns:p14="http://schemas.microsoft.com/office/powerpoint/2010/main" val="4172810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p:txBody>
          <a:bodyPr/>
          <a:lstStyle/>
          <a:p>
            <a:r>
              <a:rPr lang="en-US" dirty="0"/>
              <a:t>What we’ve been doing when performance is bad</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We’ve been carving out the proof engine</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445139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1395085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1950298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3864319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3012974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14055312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1984200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3146692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804375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272266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Abound</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 (TODO: Change this)</a:t>
            </a:r>
          </a:p>
        </p:txBody>
      </p:sp>
      <p:sp>
        <p:nvSpPr>
          <p:cNvPr id="4" name="Slide Number Placeholder 3"/>
          <p:cNvSpPr>
            <a:spLocks noGrp="1"/>
          </p:cNvSpPr>
          <p:nvPr>
            <p:ph type="sldNum" sz="quarter" idx="12"/>
          </p:nvPr>
        </p:nvSpPr>
        <p:spPr/>
        <p:txBody>
          <a:bodyPr/>
          <a:lstStyle/>
          <a:p>
            <a:fld id="{62ACD81C-0ABE-4302-8FB0-4A8AC0E9431D}" type="slidenum">
              <a:rPr lang="en-US" smtClean="0"/>
              <a:t>6</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 (TODO: Change this)</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60</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1672553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62</a:t>
            </a:fld>
            <a:endParaRPr lang="en-US"/>
          </a:p>
        </p:txBody>
      </p:sp>
    </p:spTree>
    <p:extLst>
      <p:ext uri="{BB962C8B-B14F-4D97-AF65-F5344CB8AC3E}">
        <p14:creationId xmlns:p14="http://schemas.microsoft.com/office/powerpoint/2010/main" val="128473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7</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298692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a:t>
            </a:fld>
            <a:endParaRPr lang="en-US"/>
          </a:p>
        </p:txBody>
      </p:sp>
    </p:spTree>
    <p:extLst>
      <p:ext uri="{BB962C8B-B14F-4D97-AF65-F5344CB8AC3E}">
        <p14:creationId xmlns:p14="http://schemas.microsoft.com/office/powerpoint/2010/main" val="12386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Lot’s of room for error in writing code to achieve a purpose</a:t>
            </a:r>
          </a:p>
          <a:p>
            <a:r>
              <a:rPr lang="en-US" dirty="0"/>
              <a:t>Write purpose in math (“spec”), generate proof that code matches spec, computer check proof</a:t>
            </a:r>
          </a:p>
          <a:p>
            <a:r>
              <a:rPr lang="en-US" dirty="0"/>
              <a:t>Automate generation of proof by writing a script that includes any human ingenuity needed</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9</a:t>
            </a:fld>
            <a:endParaRPr lang="en-US"/>
          </a:p>
        </p:txBody>
      </p:sp>
    </p:spTree>
    <p:extLst>
      <p:ext uri="{BB962C8B-B14F-4D97-AF65-F5344CB8AC3E}">
        <p14:creationId xmlns:p14="http://schemas.microsoft.com/office/powerpoint/2010/main" val="2506811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18190</TotalTime>
  <Words>6404</Words>
  <Application>Microsoft Office PowerPoint</Application>
  <PresentationFormat>Widescreen</PresentationFormat>
  <Paragraphs>740</Paragraphs>
  <Slides>62</Slides>
  <Notes>43</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Calibri</vt:lpstr>
      <vt:lpstr>Arial</vt:lpstr>
      <vt:lpstr>Wingdings</vt:lpstr>
      <vt:lpstr>Calibri Light</vt:lpstr>
      <vt:lpstr>Office Theme</vt:lpstr>
      <vt:lpstr>Performance Engineering of Proof-Based Software Systems at Scale</vt:lpstr>
      <vt:lpstr>Takeaways</vt:lpstr>
      <vt:lpstr>Structure of this Defense</vt:lpstr>
      <vt:lpstr>Automating Verification: Why?</vt:lpstr>
      <vt:lpstr>Automating Verification: Why? Innovation in Cryptography</vt:lpstr>
      <vt:lpstr>Examples Abound</vt:lpstr>
      <vt:lpstr>Takeaways</vt:lpstr>
      <vt:lpstr>Automating Verification: What?</vt:lpstr>
      <vt:lpstr>Automating Verification: What?</vt:lpstr>
      <vt:lpstr>Automating Verification: What is proof script?</vt:lpstr>
      <vt:lpstr>Automating Verification: How?</vt:lpstr>
      <vt:lpstr>Fiat Cryptography: The Goal</vt:lpstr>
      <vt:lpstr>Fiat Cryptography: Desiderata</vt:lpstr>
      <vt:lpstr>Spoiler: It Works Great!</vt:lpstr>
      <vt:lpstr>The Big Problem in Automating Verification</vt:lpstr>
      <vt:lpstr>State-of-the-Art Methodology</vt:lpstr>
      <vt:lpstr>Fiat Cryptography Pieces</vt:lpstr>
      <vt:lpstr>Fiat Cryptography Pieces</vt:lpstr>
      <vt:lpstr>The Big Problem in Automating Verification</vt:lpstr>
      <vt:lpstr>State-of-the-Art Methodology</vt:lpstr>
      <vt:lpstr>Fiat Cryptography: Methodology</vt:lpstr>
      <vt:lpstr>Takeaways</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Extra Obvious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Takeaways</vt:lpstr>
      <vt:lpstr>Takeaways</vt:lpstr>
      <vt:lpstr>Automating Verification: Next Steps</vt:lpstr>
      <vt:lpstr>Let’s take a step back</vt:lpstr>
      <vt:lpstr>What I did in my PhD</vt:lpstr>
      <vt:lpstr>What we’ve been doing when performance is bad</vt:lpstr>
      <vt:lpstr>Reflection will not save us</vt:lpstr>
      <vt:lpstr>Can we avoid carving out the proof engine?</vt:lpstr>
      <vt:lpstr>Aside: Why did reflection help at all?</vt:lpstr>
      <vt:lpstr>Automating Verification: Next Steps</vt:lpstr>
      <vt:lpstr>Proof Engines: Next Questions</vt:lpstr>
      <vt:lpstr>Proof Engines: Future-Oriented Takeaways</vt:lpstr>
      <vt:lpstr>Takeaways</vt:lpstr>
      <vt:lpstr>PowerPoint Presentation</vt:lpstr>
      <vt:lpstr>Takeaways</vt:lpstr>
      <vt:lpstr>Fiat Cryptography: Methodology</vt:lpstr>
      <vt:lpstr>Takeaways</vt:lpstr>
      <vt:lpstr>???</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140</cp:revision>
  <dcterms:created xsi:type="dcterms:W3CDTF">2020-11-09T22:36:26Z</dcterms:created>
  <dcterms:modified xsi:type="dcterms:W3CDTF">2020-11-26T01:05:58Z</dcterms:modified>
</cp:coreProperties>
</file>